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29"/>
  </p:notesMasterIdLst>
  <p:sldIdLst>
    <p:sldId id="256" r:id="rId2"/>
    <p:sldId id="276" r:id="rId3"/>
    <p:sldId id="262" r:id="rId4"/>
    <p:sldId id="263" r:id="rId5"/>
    <p:sldId id="287" r:id="rId6"/>
    <p:sldId id="266" r:id="rId7"/>
    <p:sldId id="279" r:id="rId8"/>
    <p:sldId id="278" r:id="rId9"/>
    <p:sldId id="284" r:id="rId10"/>
    <p:sldId id="273" r:id="rId11"/>
    <p:sldId id="271" r:id="rId12"/>
    <p:sldId id="257" r:id="rId13"/>
    <p:sldId id="259" r:id="rId14"/>
    <p:sldId id="267" r:id="rId15"/>
    <p:sldId id="261" r:id="rId16"/>
    <p:sldId id="282" r:id="rId17"/>
    <p:sldId id="260" r:id="rId18"/>
    <p:sldId id="264" r:id="rId19"/>
    <p:sldId id="270" r:id="rId20"/>
    <p:sldId id="265" r:id="rId21"/>
    <p:sldId id="275" r:id="rId22"/>
    <p:sldId id="286" r:id="rId23"/>
    <p:sldId id="258" r:id="rId24"/>
    <p:sldId id="268" r:id="rId25"/>
    <p:sldId id="272" r:id="rId26"/>
    <p:sldId id="281" r:id="rId27"/>
    <p:sldId id="285" r:id="rId28"/>
  </p:sldIdLst>
  <p:sldSz cx="9144000" cy="6858000" type="screen4x3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388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7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34E0D5-E234-4BD1-B06F-FDBB8703B07D}" type="datetimeFigureOut">
              <a:rPr lang="en-GB" smtClean="0"/>
              <a:t>15/04/2019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B17870-7A99-4B50-AFE7-9753623F9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504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17870-7A99-4B50-AFE7-9753623F9999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866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C5241-63BE-416C-B059-AA0CD961C013}" type="datetime1">
              <a:rPr lang="en-GB" smtClean="0"/>
              <a:t>15/04/2019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CDRC Induction March 2016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B582-7C03-42B6-A5EF-ABE7377CFB3C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DC721-483C-455C-8767-0399F7D07F35}" type="datetime1">
              <a:rPr lang="en-GB" smtClean="0"/>
              <a:t>15/04/2019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CDRC Induction March 2016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B582-7C03-42B6-A5EF-ABE7377CFB3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7F011-BB25-4975-BFA8-FC6036CDE4BA}" type="datetime1">
              <a:rPr lang="en-GB" smtClean="0"/>
              <a:t>15/04/2019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CDRC Induction March 2016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B582-7C03-42B6-A5EF-ABE7377CFB3C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5C11A-FC53-4EE0-B170-A56BEC84998B}" type="datetime1">
              <a:rPr lang="en-GB" smtClean="0"/>
              <a:t>15/04/2019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CDRC Induction March 2016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B582-7C03-42B6-A5EF-ABE7377CFB3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75814-3FCA-4394-983E-A813637F78F8}" type="datetime1">
              <a:rPr lang="en-GB" smtClean="0"/>
              <a:t>15/04/2019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CDRC Induction March 2016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B582-7C03-42B6-A5EF-ABE7377CFB3C}" type="slidenum">
              <a:rPr lang="en-GB" smtClean="0"/>
              <a:t>‹#›</a:t>
            </a:fld>
            <a:endParaRPr lang="en-GB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FCCF6-0274-45B4-8808-995B3CB2C735}" type="datetime1">
              <a:rPr lang="en-GB" smtClean="0"/>
              <a:t>15/04/2019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CDRC Induction March 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B582-7C03-42B6-A5EF-ABE7377CFB3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A883-51E1-40C8-9A89-AA191BEEEFA0}" type="datetime1">
              <a:rPr lang="en-GB" smtClean="0"/>
              <a:t>15/04/2019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CDRC Induction March 2016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B582-7C03-42B6-A5EF-ABE7377CFB3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D3620-CEE6-4572-B8D4-05ADD017DA64}" type="datetime1">
              <a:rPr lang="en-GB" smtClean="0"/>
              <a:t>15/04/2019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CDRC Induction March 2016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B582-7C03-42B6-A5EF-ABE7377CFB3C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76162-9FAE-4F97-A899-088EA2CDD41B}" type="datetime1">
              <a:rPr lang="en-GB" smtClean="0"/>
              <a:t>15/04/2019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CDRC Induction March 2016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B582-7C03-42B6-A5EF-ABE7377CFB3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C27C3-73BA-4C6E-8850-FD7DEC9A4723}" type="datetime1">
              <a:rPr lang="en-GB" smtClean="0"/>
              <a:t>15/04/2019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CDRC Induction March 2016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B582-7C03-42B6-A5EF-ABE7377CFB3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DEE42-193F-441C-A77B-29E1B5AEA73E}" type="datetime1">
              <a:rPr lang="en-GB" smtClean="0"/>
              <a:t>15/04/2019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CDRC Induction March 2016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B582-7C03-42B6-A5EF-ABE7377CFB3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21A34396-A103-4586-8B3E-46136860B2DC}" type="datetime1">
              <a:rPr lang="en-GB" smtClean="0"/>
              <a:t>15/04/2019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GB"/>
              <a:t>CDRC Induction March 2016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2233B582-7C03-42B6-A5EF-ABE7377CFB3C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b="0" i="0" u="none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incidentreporting.britishrowing.org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620688"/>
            <a:ext cx="7848600" cy="1927225"/>
          </a:xfrm>
        </p:spPr>
        <p:txBody>
          <a:bodyPr/>
          <a:lstStyle/>
          <a:p>
            <a:r>
              <a:rPr lang="en-GB" dirty="0">
                <a:latin typeface="Calibri" pitchFamily="34" charset="0"/>
              </a:rPr>
              <a:t>CASTLE DORE ROWING CLUB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3573016"/>
            <a:ext cx="7560840" cy="2952328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itchFamily="34" charset="0"/>
              </a:rPr>
              <a:t>Castle Dore Rowing Club (CDRC) Induction for Members</a:t>
            </a:r>
          </a:p>
          <a:p>
            <a:endParaRPr lang="en-GB" dirty="0">
              <a:solidFill>
                <a:schemeClr val="tx1">
                  <a:lumMod val="90000"/>
                  <a:lumOff val="10000"/>
                </a:schemeClr>
              </a:solidFill>
              <a:latin typeface="Calibri" pitchFamily="34" charset="0"/>
            </a:endParaRPr>
          </a:p>
          <a:p>
            <a:r>
              <a:rPr lang="en-GB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itchFamily="34" charset="0"/>
              </a:rPr>
              <a:t>Version v4 November 2018</a:t>
            </a:r>
          </a:p>
          <a:p>
            <a:endParaRPr lang="en-GB" dirty="0">
              <a:solidFill>
                <a:schemeClr val="tx1">
                  <a:lumMod val="90000"/>
                  <a:lumOff val="10000"/>
                </a:schemeClr>
              </a:solidFill>
              <a:latin typeface="Calibri" pitchFamily="34" charset="0"/>
            </a:endParaRPr>
          </a:p>
          <a:p>
            <a:endParaRPr lang="en-GB" dirty="0">
              <a:solidFill>
                <a:schemeClr val="tx1">
                  <a:lumMod val="90000"/>
                  <a:lumOff val="10000"/>
                </a:schemeClr>
              </a:solidFill>
              <a:latin typeface="Calibri" pitchFamily="34" charset="0"/>
            </a:endParaRPr>
          </a:p>
          <a:p>
            <a:endParaRPr lang="en-GB" dirty="0">
              <a:solidFill>
                <a:schemeClr val="tx1">
                  <a:lumMod val="90000"/>
                  <a:lumOff val="10000"/>
                </a:schemeClr>
              </a:solidFill>
              <a:latin typeface="Calibri" pitchFamily="34" charset="0"/>
            </a:endParaRPr>
          </a:p>
          <a:p>
            <a:r>
              <a:rPr lang="en-GB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itchFamily="34" charset="0"/>
              </a:rPr>
              <a:t>Registered Charity No. 1111204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08" y="1123320"/>
            <a:ext cx="2138724" cy="1225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1177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itchFamily="34" charset="0"/>
              </a:rPr>
              <a:t>Welcome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Welcome to Castle Dore Rowing Club</a:t>
            </a:r>
          </a:p>
          <a:p>
            <a:r>
              <a:rPr lang="en-GB" dirty="0"/>
              <a:t>This short Induction is designed to give you a quick orientation of the Club</a:t>
            </a:r>
          </a:p>
          <a:p>
            <a:r>
              <a:rPr lang="en-GB" dirty="0"/>
              <a:t>It will draw your attention to a number of key areas to be aware of, which will ensure that you have some enjoyable and safe times at the Club</a:t>
            </a:r>
          </a:p>
          <a:p>
            <a:r>
              <a:rPr lang="en-GB" dirty="0"/>
              <a:t>If you have any further questions or for further information, please speak to either another Club Member or Coach</a:t>
            </a:r>
          </a:p>
          <a:p>
            <a:r>
              <a:rPr lang="en-GB" dirty="0"/>
              <a:t>We hope you enjoy being a Member of Castle Dore Rowing Club!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97126"/>
            <a:ext cx="1874701" cy="1277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2933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itchFamily="34" charset="0"/>
              </a:rPr>
              <a:t>Club Officers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President: Robert Treharne-Jones</a:t>
            </a:r>
          </a:p>
          <a:p>
            <a:r>
              <a:rPr lang="en-GB" dirty="0"/>
              <a:t>Chairman &amp; Junior Coordinator: Alastair Barr</a:t>
            </a:r>
          </a:p>
          <a:p>
            <a:r>
              <a:rPr lang="en-GB" dirty="0"/>
              <a:t>Secretary: Andrea Chapman</a:t>
            </a:r>
          </a:p>
          <a:p>
            <a:r>
              <a:rPr lang="en-GB" dirty="0"/>
              <a:t>Treasurer: Anthony Jones</a:t>
            </a:r>
          </a:p>
          <a:p>
            <a:r>
              <a:rPr lang="en-GB" dirty="0"/>
              <a:t>Captain: Elaine Buck</a:t>
            </a:r>
          </a:p>
          <a:p>
            <a:r>
              <a:rPr lang="en-GB" dirty="0"/>
              <a:t>Vice Captains: Robin Mills / Jo </a:t>
            </a:r>
            <a:r>
              <a:rPr lang="en-GB" dirty="0" err="1"/>
              <a:t>Virr</a:t>
            </a:r>
            <a:endParaRPr lang="en-GB" dirty="0"/>
          </a:p>
          <a:p>
            <a:r>
              <a:rPr lang="en-GB" dirty="0"/>
              <a:t>Welfare Officer: Mary-Jane Hunter</a:t>
            </a:r>
          </a:p>
          <a:p>
            <a:r>
              <a:rPr lang="en-GB" dirty="0"/>
              <a:t>Water Safety Adviser: Paul Hughes</a:t>
            </a:r>
          </a:p>
          <a:p>
            <a:endParaRPr lang="en-GB" dirty="0"/>
          </a:p>
          <a:p>
            <a:r>
              <a:rPr lang="en-GB" dirty="0"/>
              <a:t>Website: castledorerowingclub.org.uk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184" y="620688"/>
            <a:ext cx="1886013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1831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itchFamily="34" charset="0"/>
              </a:rPr>
              <a:t>Coaches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CDRC Coaches are:</a:t>
            </a:r>
          </a:p>
          <a:p>
            <a:r>
              <a:rPr lang="en-GB" dirty="0"/>
              <a:t>Alastair Barr</a:t>
            </a:r>
          </a:p>
          <a:p>
            <a:r>
              <a:rPr lang="en-GB" dirty="0"/>
              <a:t>Peter Cameron</a:t>
            </a:r>
          </a:p>
          <a:p>
            <a:r>
              <a:rPr lang="en-GB" dirty="0"/>
              <a:t>Robin Mills</a:t>
            </a:r>
          </a:p>
          <a:p>
            <a:r>
              <a:rPr lang="en-GB" dirty="0"/>
              <a:t>Richard Wakefield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Coaches may restrict boating if:</a:t>
            </a:r>
          </a:p>
          <a:p>
            <a:r>
              <a:rPr lang="en-GB" dirty="0"/>
              <a:t>The river flow rate is too high</a:t>
            </a:r>
          </a:p>
          <a:p>
            <a:r>
              <a:rPr lang="en-GB" dirty="0"/>
              <a:t>Visibility is poor</a:t>
            </a:r>
          </a:p>
          <a:p>
            <a:r>
              <a:rPr lang="en-GB" dirty="0"/>
              <a:t>It is too cold to row</a:t>
            </a:r>
          </a:p>
          <a:p>
            <a:r>
              <a:rPr lang="en-GB" dirty="0"/>
              <a:t>If wind and / or tide make water conditions too rough</a:t>
            </a:r>
          </a:p>
          <a:p>
            <a:r>
              <a:rPr lang="en-GB" dirty="0"/>
              <a:t>Tide conditions don’t allow safe boat launching / recovery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06651" y="476673"/>
            <a:ext cx="2094870" cy="1512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1108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itchFamily="34" charset="0"/>
              </a:rPr>
              <a:t>Welfare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Every CDRC member has a duty of care towards others</a:t>
            </a:r>
          </a:p>
          <a:p>
            <a:r>
              <a:rPr lang="en-GB" dirty="0"/>
              <a:t>The Club has a Welfare Officer who is responsible for advising on child protection matters and dealing with any welfare concerns expressed by juniors or others</a:t>
            </a:r>
          </a:p>
          <a:p>
            <a:r>
              <a:rPr lang="en-GB" dirty="0"/>
              <a:t>All adults at the club who work unsupervised with children are required by British Rowing to undergo a CRB / DBS Check</a:t>
            </a:r>
          </a:p>
          <a:p>
            <a:r>
              <a:rPr lang="en-GB" dirty="0"/>
              <a:t>The Club has adopted the British Rowing Safeguarding &amp; Protecting Children policy and which is available on their website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078" y="503488"/>
            <a:ext cx="3055949" cy="10801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0621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3176" y="4321368"/>
            <a:ext cx="1298646" cy="1947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itchFamily="34" charset="0"/>
              </a:rPr>
              <a:t>Clothing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368184"/>
            <a:ext cx="7418995" cy="48768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dirty="0"/>
              <a:t>Clothing needs to be:</a:t>
            </a:r>
          </a:p>
          <a:p>
            <a:r>
              <a:rPr lang="en-GB" dirty="0"/>
              <a:t>Comfortable so that you can move easily</a:t>
            </a:r>
          </a:p>
          <a:p>
            <a:r>
              <a:rPr lang="en-GB" dirty="0"/>
              <a:t>Not too baggy so that it will get caught on equipment</a:t>
            </a:r>
          </a:p>
          <a:p>
            <a:r>
              <a:rPr lang="en-GB" dirty="0"/>
              <a:t>Not restrictive</a:t>
            </a:r>
          </a:p>
          <a:p>
            <a:r>
              <a:rPr lang="en-GB" dirty="0"/>
              <a:t>Suitable for the weather conditions. When out on the water you will be more exposed to the elements</a:t>
            </a:r>
          </a:p>
          <a:p>
            <a:endParaRPr lang="en-GB" dirty="0"/>
          </a:p>
          <a:p>
            <a:r>
              <a:rPr lang="en-GB" dirty="0"/>
              <a:t>Wear </a:t>
            </a:r>
            <a:r>
              <a:rPr lang="en-GB" dirty="0" err="1"/>
              <a:t>wellies</a:t>
            </a:r>
            <a:r>
              <a:rPr lang="en-GB" dirty="0"/>
              <a:t> / wetsuit boots when in the Boathouse / on the slipway as you may not be able to see possible hazards in the water. Don’t go barefoot and don’t wear </a:t>
            </a:r>
            <a:r>
              <a:rPr lang="en-GB" dirty="0" err="1"/>
              <a:t>flipflops</a:t>
            </a:r>
            <a:r>
              <a:rPr lang="en-GB" dirty="0"/>
              <a:t>.</a:t>
            </a:r>
          </a:p>
          <a:p>
            <a:r>
              <a:rPr lang="en-GB" dirty="0"/>
              <a:t>But don’t wear </a:t>
            </a:r>
            <a:r>
              <a:rPr lang="en-GB" dirty="0" err="1"/>
              <a:t>wellies</a:t>
            </a:r>
            <a:r>
              <a:rPr lang="en-GB" dirty="0"/>
              <a:t> when coxing!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386" y="1124744"/>
            <a:ext cx="1784226" cy="2015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442441"/>
            <a:ext cx="1019303" cy="826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64088" y="5266324"/>
            <a:ext cx="10193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X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92" y="5442440"/>
            <a:ext cx="1043654" cy="826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422275" y="5255722"/>
            <a:ext cx="10193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236608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itchFamily="34" charset="0"/>
              </a:rPr>
              <a:t>Safety Notice Board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499176" cy="4876800"/>
          </a:xfrm>
        </p:spPr>
        <p:txBody>
          <a:bodyPr/>
          <a:lstStyle/>
          <a:p>
            <a:r>
              <a:rPr lang="en-GB" dirty="0"/>
              <a:t>The CDRC Safety Notice Board is located downstairs in the Boathouse</a:t>
            </a:r>
          </a:p>
          <a:p>
            <a:r>
              <a:rPr lang="en-GB" dirty="0"/>
              <a:t>Check it for regular updates including British Rowing Alerts</a:t>
            </a:r>
          </a:p>
          <a:p>
            <a:r>
              <a:rPr lang="en-GB" dirty="0"/>
              <a:t>Risk Assessments are completed for activities undertaken at CDRC</a:t>
            </a:r>
          </a:p>
          <a:p>
            <a:endParaRPr lang="en-GB" dirty="0"/>
          </a:p>
          <a:p>
            <a:r>
              <a:rPr lang="en-GB" dirty="0"/>
              <a:t>The Incident Record Book is also available on the Safety Notice Board</a:t>
            </a:r>
          </a:p>
          <a:p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476672"/>
            <a:ext cx="1218059" cy="1218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4138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itchFamily="34" charset="0"/>
              </a:rPr>
              <a:t>Incidents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484784"/>
            <a:ext cx="7787209" cy="4992216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Please log incidents in the Club’s Incident Book (Purple cover and hanging on the Safety Notice Board).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Please also report it to British Rowing Incident Reporting portal by visiting their website </a:t>
            </a:r>
            <a:r>
              <a:rPr lang="en-GB" dirty="0">
                <a:hlinkClick r:id="rId2"/>
              </a:rPr>
              <a:t>https://incidentreporting.britishrowing.org/</a:t>
            </a:r>
            <a:r>
              <a:rPr lang="en-GB" dirty="0"/>
              <a:t> You do not need to be a British Rowing member to report an incident.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Make sure you report the following:</a:t>
            </a:r>
          </a:p>
          <a:p>
            <a:pPr lvl="1"/>
            <a:r>
              <a:rPr lang="en-GB" dirty="0"/>
              <a:t>Capsizes</a:t>
            </a:r>
          </a:p>
          <a:p>
            <a:pPr lvl="1"/>
            <a:r>
              <a:rPr lang="en-GB" dirty="0"/>
              <a:t>Collisions</a:t>
            </a:r>
          </a:p>
          <a:p>
            <a:pPr lvl="1"/>
            <a:r>
              <a:rPr lang="en-GB" dirty="0"/>
              <a:t>Swamping</a:t>
            </a:r>
          </a:p>
          <a:p>
            <a:pPr lvl="1"/>
            <a:r>
              <a:rPr lang="en-GB" dirty="0"/>
              <a:t>Health issues (infections)</a:t>
            </a:r>
          </a:p>
          <a:p>
            <a:pPr lvl="1"/>
            <a:r>
              <a:rPr lang="en-GB" dirty="0"/>
              <a:t>Shore-side accidents</a:t>
            </a:r>
          </a:p>
          <a:p>
            <a:pPr lvl="1"/>
            <a:r>
              <a:rPr lang="en-GB" dirty="0"/>
              <a:t>Any “Near Misses”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263" y="4293096"/>
            <a:ext cx="2532644" cy="1913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267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itchFamily="34" charset="0"/>
              </a:rPr>
              <a:t>Competence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131024" cy="4876800"/>
          </a:xfrm>
        </p:spPr>
        <p:txBody>
          <a:bodyPr/>
          <a:lstStyle/>
          <a:p>
            <a:r>
              <a:rPr lang="en-GB" dirty="0"/>
              <a:t>No inexperienced crew or sculler should go out without supervision.  </a:t>
            </a:r>
          </a:p>
          <a:p>
            <a:r>
              <a:rPr lang="en-GB" dirty="0"/>
              <a:t>The Club maintains a list of competent rowers who are authorised to lead outings or go afloat unsupervised. </a:t>
            </a:r>
          </a:p>
          <a:p>
            <a:r>
              <a:rPr lang="en-GB" dirty="0"/>
              <a:t>Before going out, YOU must do your own risk assessment. Check:</a:t>
            </a:r>
          </a:p>
          <a:p>
            <a:pPr lvl="1"/>
            <a:r>
              <a:rPr lang="en-GB" dirty="0"/>
              <a:t>The tides / state of tide. </a:t>
            </a:r>
          </a:p>
          <a:p>
            <a:pPr lvl="1"/>
            <a:r>
              <a:rPr lang="en-GB" dirty="0"/>
              <a:t>The weather forecast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If in doubt - don’t go out</a:t>
            </a:r>
          </a:p>
          <a:p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48680"/>
            <a:ext cx="2523183" cy="1382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362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itchFamily="34" charset="0"/>
              </a:rPr>
              <a:t>Training Alone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842992" cy="4876800"/>
          </a:xfrm>
        </p:spPr>
        <p:txBody>
          <a:bodyPr/>
          <a:lstStyle/>
          <a:p>
            <a:r>
              <a:rPr lang="en-GB" dirty="0"/>
              <a:t>There are risks associated with training alone</a:t>
            </a:r>
          </a:p>
          <a:p>
            <a:r>
              <a:rPr lang="en-GB" dirty="0"/>
              <a:t>As a result, you will benefit from and be safer by having a training partner</a:t>
            </a:r>
          </a:p>
          <a:p>
            <a:r>
              <a:rPr lang="en-GB" dirty="0"/>
              <a:t>Why not arrange training sessions with other Club members?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48680"/>
            <a:ext cx="2400300" cy="273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3608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itchFamily="34" charset="0"/>
              </a:rPr>
              <a:t>Poor Visibility &amp; Night Rowing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203032" cy="4876800"/>
          </a:xfrm>
        </p:spPr>
        <p:txBody>
          <a:bodyPr/>
          <a:lstStyle/>
          <a:p>
            <a:r>
              <a:rPr lang="en-GB" dirty="0"/>
              <a:t>If possible, avoid rowing in the dark or foggy conditions</a:t>
            </a:r>
          </a:p>
          <a:p>
            <a:endParaRPr lang="en-GB" dirty="0"/>
          </a:p>
          <a:p>
            <a:r>
              <a:rPr lang="en-GB" dirty="0"/>
              <a:t>If you must row in the hours of darkness, then you must:</a:t>
            </a:r>
          </a:p>
          <a:p>
            <a:pPr lvl="1"/>
            <a:r>
              <a:rPr lang="en-GB" dirty="0"/>
              <a:t>Have a white light showing both fore and aft</a:t>
            </a:r>
          </a:p>
          <a:p>
            <a:pPr lvl="1"/>
            <a:r>
              <a:rPr lang="en-GB" dirty="0"/>
              <a:t>Wear bright or reflective clothing</a:t>
            </a:r>
          </a:p>
          <a:p>
            <a:pPr lvl="1"/>
            <a:r>
              <a:rPr lang="en-GB" dirty="0"/>
              <a:t>Make sure someone knows you are on the river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357" y="480441"/>
            <a:ext cx="1706548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346" y="4725144"/>
            <a:ext cx="2442021" cy="177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64480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itchFamily="34" charset="0"/>
              </a:rPr>
              <a:t>Navigation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626968" cy="4876800"/>
          </a:xfrm>
        </p:spPr>
        <p:txBody>
          <a:bodyPr/>
          <a:lstStyle/>
          <a:p>
            <a:r>
              <a:rPr lang="en-GB" dirty="0"/>
              <a:t>A simplified map is available on the Safety Notice Board</a:t>
            </a:r>
          </a:p>
          <a:p>
            <a:r>
              <a:rPr lang="en-GB" dirty="0"/>
              <a:t>This includes the location of local hazards</a:t>
            </a:r>
          </a:p>
          <a:p>
            <a:r>
              <a:rPr lang="en-GB" dirty="0"/>
              <a:t>Pay particular attention to the navigation and shipping hazards in the area seaward of the berths at Fowey Docks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016" y="2780928"/>
            <a:ext cx="2771800" cy="39682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343" y="548680"/>
            <a:ext cx="1454473" cy="1381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21387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itchFamily="34" charset="0"/>
              </a:rPr>
              <a:t>Equipment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6034715" cy="4876800"/>
          </a:xfrm>
        </p:spPr>
        <p:txBody>
          <a:bodyPr/>
          <a:lstStyle/>
          <a:p>
            <a:r>
              <a:rPr lang="en-GB" dirty="0"/>
              <a:t>Check with Coaches and Captains before using any equipment</a:t>
            </a:r>
          </a:p>
          <a:p>
            <a:r>
              <a:rPr lang="en-GB" dirty="0"/>
              <a:t>Remember that Boats are designed for crews members of differing weights!</a:t>
            </a:r>
          </a:p>
          <a:p>
            <a:r>
              <a:rPr lang="en-GB" dirty="0"/>
              <a:t>Look after equipment as it is very expensive!</a:t>
            </a:r>
          </a:p>
          <a:p>
            <a:r>
              <a:rPr lang="en-GB" dirty="0"/>
              <a:t>Some of the equipment in the Boathouse is privately owned</a:t>
            </a:r>
          </a:p>
          <a:p>
            <a:r>
              <a:rPr lang="en-GB" dirty="0"/>
              <a:t>You must know the correct way to use equipment. If in doubt ask</a:t>
            </a:r>
          </a:p>
          <a:p>
            <a:r>
              <a:rPr lang="en-GB" dirty="0"/>
              <a:t>If you damage anything, then please identify it and report it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915" y="476672"/>
            <a:ext cx="2555322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3888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itchFamily="34" charset="0"/>
              </a:rPr>
              <a:t>Boat Storage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419056" cy="4876800"/>
          </a:xfrm>
        </p:spPr>
        <p:txBody>
          <a:bodyPr/>
          <a:lstStyle/>
          <a:p>
            <a:r>
              <a:rPr lang="en-GB" dirty="0"/>
              <a:t>Know how to safely remove a boat from its storage rack</a:t>
            </a:r>
          </a:p>
          <a:p>
            <a:r>
              <a:rPr lang="en-GB" dirty="0"/>
              <a:t>Have trestles ready before you start to remove a boat from its storage rack</a:t>
            </a:r>
          </a:p>
          <a:p>
            <a:r>
              <a:rPr lang="en-GB" dirty="0"/>
              <a:t>Boats and oars must be washed down with fresh water and dried after each use before they are stored correctly</a:t>
            </a:r>
          </a:p>
          <a:p>
            <a:r>
              <a:rPr lang="en-GB" dirty="0"/>
              <a:t>Boats need to be replaced on their racks in the correct direction as indicated </a:t>
            </a:r>
            <a:r>
              <a:rPr lang="en-GB" dirty="0" err="1"/>
              <a:t>ie</a:t>
            </a:r>
            <a:r>
              <a:rPr lang="en-GB" dirty="0"/>
              <a:t> bow out or stern out</a:t>
            </a:r>
          </a:p>
          <a:p>
            <a:r>
              <a:rPr lang="en-GB" dirty="0"/>
              <a:t>Always ask for help if you need it!!</a:t>
            </a:r>
          </a:p>
          <a:p>
            <a:endParaRPr lang="en-GB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48680"/>
            <a:ext cx="2120900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2251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itchFamily="34" charset="0"/>
              </a:rPr>
              <a:t>Safety Equipment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987008" cy="4876800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Lifejackets or </a:t>
            </a:r>
            <a:r>
              <a:rPr lang="en-GB"/>
              <a:t>Personal Floatation </a:t>
            </a:r>
            <a:r>
              <a:rPr lang="en-GB" dirty="0"/>
              <a:t>Devices (PFDs) must be worn when on a Safety Boat and by all Coxes</a:t>
            </a:r>
          </a:p>
          <a:p>
            <a:r>
              <a:rPr lang="en-GB" dirty="0"/>
              <a:t>If you cannot swim 100 metres then you must wear a lifejacket / PFD on the water</a:t>
            </a:r>
          </a:p>
          <a:p>
            <a:r>
              <a:rPr lang="en-GB" dirty="0"/>
              <a:t>Lifejackets / PFDs are stored on hooks in the Boathouse</a:t>
            </a:r>
          </a:p>
          <a:p>
            <a:r>
              <a:rPr lang="en-GB" dirty="0"/>
              <a:t>Make sure you use one which is suitable for your weight! Check the label.</a:t>
            </a:r>
          </a:p>
          <a:p>
            <a:r>
              <a:rPr lang="en-GB" dirty="0"/>
              <a:t>Check it for wear and tear before use and know how to fit it correctly, including the crotch-strap</a:t>
            </a:r>
          </a:p>
          <a:p>
            <a:r>
              <a:rPr lang="en-GB" dirty="0"/>
              <a:t>Our lifejackets are not self-inflating. You will need to inflate it by pulling the toggle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429000"/>
            <a:ext cx="2286000" cy="3038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788" y="548681"/>
            <a:ext cx="1786455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33487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itchFamily="34" charset="0"/>
              </a:rPr>
              <a:t>Safety Equipment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266928" cy="4876800"/>
          </a:xfrm>
        </p:spPr>
        <p:txBody>
          <a:bodyPr/>
          <a:lstStyle/>
          <a:p>
            <a:r>
              <a:rPr lang="en-GB" dirty="0"/>
              <a:t>Throw ropes are to be used when recovering someone from the water </a:t>
            </a:r>
          </a:p>
          <a:p>
            <a:r>
              <a:rPr lang="en-GB" dirty="0"/>
              <a:t>They are available in Safety Boat grab bags</a:t>
            </a:r>
          </a:p>
          <a:p>
            <a:r>
              <a:rPr lang="en-GB" dirty="0"/>
              <a:t>Foil emergency blankets which are waterproof, windproof and conserve heat are also available in the Safety Boat grab bags. </a:t>
            </a:r>
          </a:p>
          <a:p>
            <a:r>
              <a:rPr lang="en-GB" dirty="0"/>
              <a:t>They should be used by someone who has capsized and then is recovered from the water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307927"/>
            <a:ext cx="2195890" cy="2100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846" y="4617536"/>
            <a:ext cx="2813633" cy="190925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48680"/>
            <a:ext cx="1229654" cy="16598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6082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itchFamily="34" charset="0"/>
              </a:rPr>
              <a:t>First Aid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923112" cy="4876800"/>
          </a:xfrm>
        </p:spPr>
        <p:txBody>
          <a:bodyPr/>
          <a:lstStyle/>
          <a:p>
            <a:r>
              <a:rPr lang="en-GB" dirty="0"/>
              <a:t>First Aid kits are available downstairs in the Boathouse and in the Safety Boat grab bags</a:t>
            </a:r>
          </a:p>
          <a:p>
            <a:r>
              <a:rPr lang="en-GB" dirty="0"/>
              <a:t>If you need an Ambulance, call either 999 or 112</a:t>
            </a:r>
          </a:p>
          <a:p>
            <a:r>
              <a:rPr lang="en-GB" dirty="0"/>
              <a:t>There is a </a:t>
            </a:r>
            <a:r>
              <a:rPr lang="en-GB" dirty="0" err="1"/>
              <a:t>defribrillator</a:t>
            </a:r>
            <a:r>
              <a:rPr lang="en-GB" dirty="0"/>
              <a:t> located at the </a:t>
            </a:r>
            <a:r>
              <a:rPr lang="en-GB" dirty="0" err="1"/>
              <a:t>Fishermans</a:t>
            </a:r>
            <a:r>
              <a:rPr lang="en-GB" dirty="0"/>
              <a:t>’ Arms</a:t>
            </a:r>
          </a:p>
          <a:p>
            <a:r>
              <a:rPr lang="en-GB" dirty="0"/>
              <a:t>The Boathouse location is St Sampson’s Terrace, </a:t>
            </a:r>
            <a:r>
              <a:rPr lang="en-GB" dirty="0" err="1"/>
              <a:t>Golant</a:t>
            </a:r>
            <a:r>
              <a:rPr lang="en-GB" dirty="0"/>
              <a:t> PL23 1LW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437112"/>
            <a:ext cx="3147932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476672"/>
            <a:ext cx="1264394" cy="953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050085"/>
            <a:ext cx="2637657" cy="3763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28668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itchFamily="34" charset="0"/>
              </a:rPr>
              <a:t>Capsize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If it happens:</a:t>
            </a:r>
          </a:p>
          <a:p>
            <a:r>
              <a:rPr lang="en-GB" dirty="0"/>
              <a:t>Stay with your boat. Don’t swim away from it, as in cold conditions your swimming ability will be dramatically reduced </a:t>
            </a:r>
          </a:p>
          <a:p>
            <a:r>
              <a:rPr lang="en-GB" dirty="0"/>
              <a:t>As a last resort, your oars will provide some floatation</a:t>
            </a:r>
          </a:p>
          <a:p>
            <a:r>
              <a:rPr lang="en-GB" dirty="0"/>
              <a:t>Shout for assistance</a:t>
            </a:r>
          </a:p>
          <a:p>
            <a:r>
              <a:rPr lang="en-GB" dirty="0"/>
              <a:t>All rowers and Coxes must have successfully completed a Capsize Drill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708" y="4653136"/>
            <a:ext cx="4083740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48680"/>
            <a:ext cx="1447056" cy="88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2981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itchFamily="34" charset="0"/>
              </a:rPr>
              <a:t>Weather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987008" cy="4876800"/>
          </a:xfrm>
        </p:spPr>
        <p:txBody>
          <a:bodyPr/>
          <a:lstStyle/>
          <a:p>
            <a:r>
              <a:rPr lang="en-GB" dirty="0"/>
              <a:t>Coaches will assess the weather, river and tide conditions and decide if it is suitable and safe to row</a:t>
            </a:r>
          </a:p>
          <a:p>
            <a:r>
              <a:rPr lang="en-GB" dirty="0"/>
              <a:t>There is the risk of hypothermia if you capsize or fall in. Always wear appropriate clothing</a:t>
            </a:r>
          </a:p>
          <a:p>
            <a:r>
              <a:rPr lang="en-GB" dirty="0"/>
              <a:t>Wind can make rowing more difficult</a:t>
            </a:r>
          </a:p>
          <a:p>
            <a:r>
              <a:rPr lang="en-GB" dirty="0"/>
              <a:t>Visibility can be affected by mist or fog</a:t>
            </a:r>
          </a:p>
          <a:p>
            <a:r>
              <a:rPr lang="en-GB" dirty="0"/>
              <a:t>Do not row when lightning is forecast</a:t>
            </a:r>
          </a:p>
          <a:p>
            <a:r>
              <a:rPr lang="en-GB" dirty="0"/>
              <a:t>It can also be hot (sometimes). Think about the effects of heat (sunstroke or sunburn)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632" y="4149080"/>
            <a:ext cx="2740864" cy="21566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378" y="548680"/>
            <a:ext cx="1797973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517" y="1965684"/>
            <a:ext cx="3182833" cy="1463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7892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866" y="2132855"/>
            <a:ext cx="1395565" cy="4696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itchFamily="34" charset="0"/>
              </a:rPr>
              <a:t>Cold Water Immersion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211144" cy="487680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If you end up in the water:</a:t>
            </a:r>
          </a:p>
          <a:p>
            <a:r>
              <a:rPr lang="en-GB" dirty="0"/>
              <a:t>Stay afloat! Keep your head and face out of the water</a:t>
            </a:r>
          </a:p>
          <a:p>
            <a:r>
              <a:rPr lang="en-GB" dirty="0"/>
              <a:t>Stay calm. The effects of cold shock will pass</a:t>
            </a:r>
          </a:p>
          <a:p>
            <a:r>
              <a:rPr lang="en-GB" dirty="0"/>
              <a:t>Stay with the boat. The boat will provide you with floatation</a:t>
            </a:r>
          </a:p>
          <a:p>
            <a:r>
              <a:rPr lang="en-GB" dirty="0"/>
              <a:t>Get out of the water. If you can’t get back into your boat, then use it as floatation and use the hull as a means of getting yourself out of the water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476672"/>
            <a:ext cx="1590675" cy="118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35835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itchFamily="34" charset="0"/>
              </a:rPr>
              <a:t>Road &amp; Rail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95385"/>
            <a:ext cx="6923112" cy="4876800"/>
          </a:xfrm>
        </p:spPr>
        <p:txBody>
          <a:bodyPr>
            <a:normAutofit fontScale="92500"/>
          </a:bodyPr>
          <a:lstStyle/>
          <a:p>
            <a:r>
              <a:rPr lang="en-GB" dirty="0"/>
              <a:t>The Boathouse is located on a narrow public road</a:t>
            </a:r>
          </a:p>
          <a:p>
            <a:r>
              <a:rPr lang="en-GB" dirty="0"/>
              <a:t>Always be aware of traffic when moving / loading boats</a:t>
            </a:r>
          </a:p>
          <a:p>
            <a:r>
              <a:rPr lang="en-GB" dirty="0"/>
              <a:t>Try not to obstruct traffic. Thank anyone who is held up by us</a:t>
            </a:r>
          </a:p>
          <a:p>
            <a:r>
              <a:rPr lang="en-GB" dirty="0"/>
              <a:t>Never assume that a driver has seen you. Always check</a:t>
            </a:r>
          </a:p>
          <a:p>
            <a:r>
              <a:rPr lang="en-GB" dirty="0"/>
              <a:t>The railway crossing at the top of the Slipway is potentially hazardous, including slip / trap hazards</a:t>
            </a:r>
          </a:p>
          <a:p>
            <a:r>
              <a:rPr lang="en-GB" dirty="0"/>
              <a:t>Always follow the Network Rail instructions. Only cross the track at the crossing.</a:t>
            </a:r>
          </a:p>
          <a:p>
            <a:r>
              <a:rPr lang="en-GB" dirty="0"/>
              <a:t>Do not leave any equipment on or near the crossing point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476672"/>
            <a:ext cx="1263799" cy="1153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776" y="1844824"/>
            <a:ext cx="1476375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60075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itchFamily="34" charset="0"/>
              </a:rPr>
              <a:t>Club / Boathouse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059016" cy="4876800"/>
          </a:xfrm>
        </p:spPr>
        <p:txBody>
          <a:bodyPr/>
          <a:lstStyle/>
          <a:p>
            <a:r>
              <a:rPr lang="en-GB" dirty="0"/>
              <a:t>The Club is a No Smoking location</a:t>
            </a:r>
          </a:p>
          <a:p>
            <a:r>
              <a:rPr lang="en-GB" dirty="0"/>
              <a:t>Look after your valuables</a:t>
            </a:r>
          </a:p>
          <a:p>
            <a:r>
              <a:rPr lang="en-GB" dirty="0"/>
              <a:t>Leave the Club facilities clean and tidy</a:t>
            </a:r>
          </a:p>
          <a:p>
            <a:r>
              <a:rPr lang="en-GB" dirty="0"/>
              <a:t>Wash up crockery and cutlery</a:t>
            </a:r>
          </a:p>
          <a:p>
            <a:r>
              <a:rPr lang="en-GB" dirty="0"/>
              <a:t>Close windows / doors and check / switch off lights / heating when you leave</a:t>
            </a:r>
          </a:p>
          <a:p>
            <a:r>
              <a:rPr lang="en-GB" dirty="0"/>
              <a:t>Always make sure the Boathouse is secure</a:t>
            </a:r>
          </a:p>
          <a:p>
            <a:r>
              <a:rPr lang="en-GB" dirty="0"/>
              <a:t>Report any damage / damages</a:t>
            </a:r>
          </a:p>
          <a:p>
            <a:r>
              <a:rPr lang="en-GB" dirty="0"/>
              <a:t>Report anything suspicious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944" y="480440"/>
            <a:ext cx="3868713" cy="68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326" y="4653136"/>
            <a:ext cx="1330449" cy="1762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628799"/>
            <a:ext cx="2435559" cy="1907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05654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itchFamily="34" charset="0"/>
              </a:rPr>
              <a:t>Boathouse: Fire Procedures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4977715" cy="4876800"/>
          </a:xfrm>
        </p:spPr>
        <p:txBody>
          <a:bodyPr>
            <a:normAutofit lnSpcReduction="10000"/>
          </a:bodyPr>
          <a:lstStyle/>
          <a:p>
            <a:r>
              <a:rPr lang="en-GB" dirty="0"/>
              <a:t>The building is fitted with an automatic fire detection system</a:t>
            </a:r>
          </a:p>
          <a:p>
            <a:r>
              <a:rPr lang="en-GB" dirty="0"/>
              <a:t>Fire exits are identified. If at any time you see they are blocked, sort it and report it to a Committee Member</a:t>
            </a:r>
          </a:p>
          <a:p>
            <a:r>
              <a:rPr lang="en-GB" dirty="0"/>
              <a:t>Read the Fire Action notices</a:t>
            </a:r>
          </a:p>
          <a:p>
            <a:r>
              <a:rPr lang="en-GB" dirty="0"/>
              <a:t>In the event of a fire, only use the supplied fire extinguishers to allow you to make a safe escape</a:t>
            </a:r>
          </a:p>
          <a:p>
            <a:r>
              <a:rPr lang="en-GB" dirty="0"/>
              <a:t>In the event of a fire, assemble by the </a:t>
            </a:r>
            <a:r>
              <a:rPr lang="en-GB" dirty="0" err="1"/>
              <a:t>Golant</a:t>
            </a:r>
            <a:r>
              <a:rPr lang="en-GB" dirty="0"/>
              <a:t> </a:t>
            </a:r>
            <a:r>
              <a:rPr lang="en-GB" dirty="0" err="1"/>
              <a:t>Boatwatch</a:t>
            </a:r>
            <a:r>
              <a:rPr lang="en-GB" dirty="0"/>
              <a:t> Hut – ask where this is!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915" y="1412776"/>
            <a:ext cx="3533775" cy="5048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62947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itchFamily="34" charset="0"/>
              </a:rPr>
              <a:t>Water Borne Diseases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The water in rivers and estuaries is not clean!</a:t>
            </a:r>
          </a:p>
          <a:p>
            <a:r>
              <a:rPr lang="en-GB" dirty="0"/>
              <a:t>Weil’s Disease:</a:t>
            </a:r>
          </a:p>
          <a:p>
            <a:pPr lvl="1"/>
            <a:r>
              <a:rPr lang="en-GB" dirty="0"/>
              <a:t>Small risk but can be serious</a:t>
            </a:r>
          </a:p>
          <a:p>
            <a:pPr lvl="1"/>
            <a:r>
              <a:rPr lang="en-GB" dirty="0"/>
              <a:t>Caused from contact with infected animal urine</a:t>
            </a:r>
          </a:p>
          <a:p>
            <a:pPr lvl="1"/>
            <a:r>
              <a:rPr lang="en-GB" dirty="0"/>
              <a:t>Enters the body through cuts / abrasions or via lining of nose, throat, mouth or eyes</a:t>
            </a:r>
          </a:p>
          <a:p>
            <a:pPr lvl="1"/>
            <a:r>
              <a:rPr lang="en-GB" dirty="0"/>
              <a:t>Leads to flu-like symptoms which develop 7-14 days after exposure</a:t>
            </a:r>
          </a:p>
          <a:p>
            <a:pPr lvl="1"/>
            <a:r>
              <a:rPr lang="en-GB" dirty="0"/>
              <a:t>If in doubt, see your Doctor advising them of recent exposure to river water</a:t>
            </a:r>
          </a:p>
          <a:p>
            <a:r>
              <a:rPr lang="en-GB" dirty="0"/>
              <a:t>River water will also be polluted </a:t>
            </a:r>
          </a:p>
          <a:p>
            <a:pPr marL="0" indent="0">
              <a:buNone/>
            </a:pPr>
            <a:r>
              <a:rPr lang="en-GB" dirty="0"/>
              <a:t>   with run off from fields, farms </a:t>
            </a:r>
            <a:r>
              <a:rPr lang="en-GB" dirty="0" err="1"/>
              <a:t>etc</a:t>
            </a:r>
            <a:endParaRPr lang="en-GB" dirty="0"/>
          </a:p>
          <a:p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725144"/>
            <a:ext cx="3161451" cy="1826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548680"/>
            <a:ext cx="2063306" cy="14211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7703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338612"/>
            <a:ext cx="2634018" cy="200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itchFamily="34" charset="0"/>
              </a:rPr>
              <a:t>And finally…….Hygiene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987008" cy="4876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Good practices will minimise the chances of ill health:</a:t>
            </a:r>
          </a:p>
          <a:p>
            <a:r>
              <a:rPr lang="en-GB" dirty="0"/>
              <a:t>Never drink river water!</a:t>
            </a:r>
          </a:p>
          <a:p>
            <a:r>
              <a:rPr lang="en-GB" dirty="0"/>
              <a:t>Wash your hands before eating or drinking</a:t>
            </a:r>
          </a:p>
          <a:p>
            <a:r>
              <a:rPr lang="en-GB" dirty="0"/>
              <a:t>Cover cuts and abrasions with a waterproof dressing before rowing. If you cut yourself, wash the wound</a:t>
            </a:r>
          </a:p>
          <a:p>
            <a:r>
              <a:rPr lang="en-GB" dirty="0"/>
              <a:t>Wear the correct footwear</a:t>
            </a:r>
          </a:p>
          <a:p>
            <a:r>
              <a:rPr lang="en-GB" dirty="0"/>
              <a:t>Don’t use river water to cool yourself down</a:t>
            </a:r>
          </a:p>
          <a:p>
            <a:r>
              <a:rPr lang="en-GB" dirty="0"/>
              <a:t>Keep rowing equipment clean. Wash it down regularly with fresh water</a:t>
            </a:r>
          </a:p>
          <a:p>
            <a:r>
              <a:rPr lang="en-GB" dirty="0"/>
              <a:t>Use hand </a:t>
            </a:r>
            <a:r>
              <a:rPr lang="en-GB" dirty="0" err="1"/>
              <a:t>sanitisers</a:t>
            </a:r>
            <a:r>
              <a:rPr lang="en-GB" dirty="0"/>
              <a:t> </a:t>
            </a:r>
          </a:p>
          <a:p>
            <a:r>
              <a:rPr lang="en-GB" dirty="0"/>
              <a:t>Don’t share drinks bottles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256" y="459256"/>
            <a:ext cx="3275856" cy="10444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01758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itchFamily="34" charset="0"/>
              </a:rPr>
              <a:t>What’s next?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Have a look around the facilities upstairs, boathouse and store</a:t>
            </a:r>
          </a:p>
          <a:p>
            <a:r>
              <a:rPr lang="en-GB" dirty="0"/>
              <a:t>You will see the slipway / Pill as well as the rail crossing and public slipway</a:t>
            </a:r>
          </a:p>
          <a:p>
            <a:r>
              <a:rPr lang="en-GB" dirty="0"/>
              <a:t>You will be shown the location of First Aid and safety equipment, Fire Exits and Fire Assembly Point</a:t>
            </a:r>
          </a:p>
          <a:p>
            <a:r>
              <a:rPr lang="en-GB" dirty="0"/>
              <a:t>Please remember that Safety is everyone’s responsibility. </a:t>
            </a:r>
          </a:p>
          <a:p>
            <a:endParaRPr lang="en-GB" dirty="0"/>
          </a:p>
          <a:p>
            <a:r>
              <a:rPr lang="en-GB" dirty="0"/>
              <a:t>When preparing to row / boat, don’t feel that you HAVE to go out.</a:t>
            </a:r>
          </a:p>
          <a:p>
            <a:endParaRPr lang="en-GB" dirty="0"/>
          </a:p>
          <a:p>
            <a:r>
              <a:rPr lang="en-GB" dirty="0"/>
              <a:t>Thank you for your attention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517232"/>
            <a:ext cx="1554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377" y="548680"/>
            <a:ext cx="846028" cy="842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43354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itchFamily="34" charset="0"/>
              </a:rPr>
              <a:t>Induction Acknowledgement 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Member’s Name (Print):</a:t>
            </a:r>
          </a:p>
          <a:p>
            <a:endParaRPr lang="en-GB" dirty="0"/>
          </a:p>
          <a:p>
            <a:r>
              <a:rPr lang="en-GB" dirty="0"/>
              <a:t>Member’s Signature:</a:t>
            </a:r>
          </a:p>
          <a:p>
            <a:endParaRPr lang="en-GB" dirty="0"/>
          </a:p>
          <a:p>
            <a:r>
              <a:rPr lang="en-GB" dirty="0"/>
              <a:t>Date of Induction:</a:t>
            </a:r>
          </a:p>
          <a:p>
            <a:endParaRPr lang="en-GB" dirty="0"/>
          </a:p>
          <a:p>
            <a:r>
              <a:rPr lang="en-GB" dirty="0"/>
              <a:t>Induction delivered by: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--------------------------------</a:t>
            </a:r>
          </a:p>
          <a:p>
            <a:pPr marL="0" indent="0">
              <a:buNone/>
            </a:pPr>
            <a:r>
              <a:rPr lang="en-GB" sz="1800" dirty="0"/>
              <a:t>CDRC Use: Return completed form to Membership Secretary</a:t>
            </a:r>
          </a:p>
          <a:p>
            <a:pPr marL="0" indent="0">
              <a:buNone/>
            </a:pPr>
            <a:r>
              <a:rPr lang="en-GB" sz="1800" dirty="0"/>
              <a:t>Added to Database (Date):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517232"/>
            <a:ext cx="1554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064351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9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CASTLE DORE ROWING CLUB&amp;quot;&quot;/&gt;&lt;property id=&quot;20307&quot; value=&quot;256&quot;/&gt;&lt;/object&gt;&lt;object type=&quot;3&quot; unique_id=&quot;10098&quot;&gt;&lt;property id=&quot;20148&quot; value=&quot;5&quot;/&gt;&lt;property id=&quot;20300&quot; value=&quot;Slide 12 - &amp;quot;Navigation Rules&amp;quot;&quot;/&gt;&lt;property id=&quot;20307&quot; value=&quot;257&quot;/&gt;&lt;/object&gt;&lt;object type=&quot;3&quot; unique_id=&quot;10099&quot;&gt;&lt;property id=&quot;20148&quot; value=&quot;5&quot;/&gt;&lt;property id=&quot;20300&quot; value=&quot;Slide 23 - &amp;quot;Boathouse: Fire Procedures&amp;quot;&quot;/&gt;&lt;property id=&quot;20307&quot; value=&quot;258&quot;/&gt;&lt;/object&gt;&lt;object type=&quot;3&quot; unique_id=&quot;10100&quot;&gt;&lt;property id=&quot;20148&quot; value=&quot;5&quot;/&gt;&lt;property id=&quot;20300&quot; value=&quot;Slide 13 - &amp;quot;Equipment&amp;quot;&quot;/&gt;&lt;property id=&quot;20307&quot; value=&quot;259&quot;/&gt;&lt;/object&gt;&lt;object type=&quot;3&quot; unique_id=&quot;10101&quot;&gt;&lt;property id=&quot;20148&quot; value=&quot;5&quot;/&gt;&lt;property id=&quot;20300&quot; value=&quot;Slide 17 - &amp;quot;First Aid&amp;quot;&quot;/&gt;&lt;property id=&quot;20307&quot; value=&quot;260&quot;/&gt;&lt;/object&gt;&lt;object type=&quot;3&quot; unique_id=&quot;10102&quot;&gt;&lt;property id=&quot;20148&quot; value=&quot;5&quot;/&gt;&lt;property id=&quot;20300&quot; value=&quot;Slide 15 - &amp;quot;Safety Equipment&amp;quot;&quot;/&gt;&lt;property id=&quot;20307&quot; value=&quot;261&quot;/&gt;&lt;/object&gt;&lt;object type=&quot;3&quot; unique_id=&quot;10103&quot;&gt;&lt;property id=&quot;20148&quot; value=&quot;5&quot;/&gt;&lt;property id=&quot;20300&quot; value=&quot;Slide 3 - &amp;quot;Club Officers&amp;quot;&quot;/&gt;&lt;property id=&quot;20307&quot; value=&quot;262&quot;/&gt;&lt;/object&gt;&lt;object type=&quot;3&quot; unique_id=&quot;10104&quot;&gt;&lt;property id=&quot;20148&quot; value=&quot;5&quot;/&gt;&lt;property id=&quot;20300&quot; value=&quot;Slide 4 - &amp;quot;Coaches&amp;quot;&quot;/&gt;&lt;property id=&quot;20307&quot; value=&quot;263&quot;/&gt;&lt;/object&gt;&lt;object type=&quot;3&quot; unique_id=&quot;10105&quot;&gt;&lt;property id=&quot;20148&quot; value=&quot;5&quot;/&gt;&lt;property id=&quot;20300&quot; value=&quot;Slide 18 - &amp;quot;Capsize&amp;quot;&quot;/&gt;&lt;property id=&quot;20307&quot; value=&quot;264&quot;/&gt;&lt;/object&gt;&lt;object type=&quot;3&quot; unique_id=&quot;10106&quot;&gt;&lt;property id=&quot;20148&quot; value=&quot;5&quot;/&gt;&lt;property id=&quot;20300&quot; value=&quot;Slide 20 - &amp;quot;Cold Water Immersion&amp;quot;&quot;/&gt;&lt;property id=&quot;20307&quot; value=&quot;265&quot;/&gt;&lt;/object&gt;&lt;object type=&quot;3&quot; unique_id=&quot;10107&quot;&gt;&lt;property id=&quot;20148&quot; value=&quot;5&quot;/&gt;&lt;property id=&quot;20300&quot; value=&quot;Slide 6 - &amp;quot;Clothing&amp;quot;&quot;/&gt;&lt;property id=&quot;20307&quot; value=&quot;266&quot;/&gt;&lt;/object&gt;&lt;object type=&quot;3&quot; unique_id=&quot;10108&quot;&gt;&lt;property id=&quot;20148&quot; value=&quot;5&quot;/&gt;&lt;property id=&quot;20300&quot; value=&quot;Slide 14 - &amp;quot;Boat Storage&amp;quot;&quot;/&gt;&lt;property id=&quot;20307&quot; value=&quot;267&quot;/&gt;&lt;/object&gt;&lt;object type=&quot;3&quot; unique_id=&quot;10110&quot;&gt;&lt;property id=&quot;20148&quot; value=&quot;5&quot;/&gt;&lt;property id=&quot;20300&quot; value=&quot;Slide 19 - &amp;quot;Weather&amp;quot;&quot;/&gt;&lt;property id=&quot;20307&quot; value=&quot;270&quot;/&gt;&lt;/object&gt;&lt;object type=&quot;3&quot; unique_id=&quot;10111&quot;&gt;&lt;property id=&quot;20148&quot; value=&quot;5&quot;/&gt;&lt;property id=&quot;20300&quot; value=&quot;Slide 11 - &amp;quot;Poor Visibility &amp;amp; Night Rowing&amp;quot;&quot;/&gt;&lt;property id=&quot;20307&quot; value=&quot;271&quot;/&gt;&lt;/object&gt;&lt;object type=&quot;3&quot; unique_id=&quot;10112&quot;&gt;&lt;property id=&quot;20148&quot; value=&quot;5&quot;/&gt;&lt;property id=&quot;20300&quot; value=&quot;Slide 24 - &amp;quot;Water Borne Diseases&amp;quot;&quot;/&gt;&lt;property id=&quot;20307&quot; value=&quot;268&quot;/&gt;&lt;/object&gt;&lt;object type=&quot;3&quot; unique_id=&quot;10113&quot;&gt;&lt;property id=&quot;20148&quot; value=&quot;5&quot;/&gt;&lt;property id=&quot;20300&quot; value=&quot;Slide 25 - &amp;quot;And finally…….Hygiene&amp;quot;&quot;/&gt;&lt;property id=&quot;20307&quot; value=&quot;272&quot;/&gt;&lt;/object&gt;&lt;object type=&quot;3&quot; unique_id=&quot;10115&quot;&gt;&lt;property id=&quot;20148&quot; value=&quot;5&quot;/&gt;&lt;property id=&quot;20300&quot; value=&quot;Slide 10 - &amp;quot;Training Alone&amp;quot;&quot;/&gt;&lt;property id=&quot;20307&quot; value=&quot;273&quot;/&gt;&lt;/object&gt;&lt;object type=&quot;3&quot; unique_id=&quot;10116&quot;&gt;&lt;property id=&quot;20148&quot; value=&quot;5&quot;/&gt;&lt;property id=&quot;20300&quot; value=&quot;Slide 21 - &amp;quot;Road &amp;amp; Rail&amp;quot;&quot;/&gt;&lt;property id=&quot;20307&quot; value=&quot;275&quot;/&gt;&lt;/object&gt;&lt;object type=&quot;3&quot; unique_id=&quot;10117&quot;&gt;&lt;property id=&quot;20148&quot; value=&quot;5&quot;/&gt;&lt;property id=&quot;20300&quot; value=&quot;Slide 2 - &amp;quot;Welcome&amp;quot;&quot;/&gt;&lt;property id=&quot;20307&quot; value=&quot;276&quot;/&gt;&lt;/object&gt;&lt;object type=&quot;3&quot; unique_id=&quot;10119&quot;&gt;&lt;property id=&quot;20148&quot; value=&quot;5&quot;/&gt;&lt;property id=&quot;20300&quot; value=&quot;Slide 8 - &amp;quot;Incidents&amp;quot;&quot;/&gt;&lt;property id=&quot;20307&quot; value=&quot;278&quot;/&gt;&lt;/object&gt;&lt;object type=&quot;3&quot; unique_id=&quot;10120&quot;&gt;&lt;property id=&quot;20148&quot; value=&quot;5&quot;/&gt;&lt;property id=&quot;20300&quot; value=&quot;Slide 7 - &amp;quot;Safety Notice Board&amp;quot;&quot;/&gt;&lt;property id=&quot;20307&quot; value=&quot;279&quot;/&gt;&lt;/object&gt;&lt;object type=&quot;3&quot; unique_id=&quot;10122&quot;&gt;&lt;property id=&quot;20148&quot; value=&quot;5&quot;/&gt;&lt;property id=&quot;20300&quot; value=&quot;Slide 26 - &amp;quot;What’s next?&amp;quot;&quot;/&gt;&lt;property id=&quot;20307&quot; value=&quot;281&quot;/&gt;&lt;/object&gt;&lt;object type=&quot;3&quot; unique_id=&quot;10263&quot;&gt;&lt;property id=&quot;20148&quot; value=&quot;5&quot;/&gt;&lt;property id=&quot;20300&quot; value=&quot;Slide 16 - &amp;quot;Safety Equipment&amp;quot;&quot;/&gt;&lt;property id=&quot;20307&quot; value=&quot;282&quot;/&gt;&lt;/object&gt;&lt;object type=&quot;3&quot; unique_id=&quot;10672&quot;&gt;&lt;property id=&quot;20148&quot; value=&quot;5&quot;/&gt;&lt;property id=&quot;20300&quot; value=&quot;Slide 9 - &amp;quot;Competence&amp;quot;&quot;/&gt;&lt;property id=&quot;20307&quot; value=&quot;284&quot;/&gt;&lt;/object&gt;&lt;object type=&quot;3&quot; unique_id=&quot;10751&quot;&gt;&lt;property id=&quot;20148&quot; value=&quot;5&quot;/&gt;&lt;property id=&quot;20300&quot; value=&quot;Slide 27 - &amp;quot;Induction Acknowledgement Form&amp;quot;&quot;/&gt;&lt;property id=&quot;20307&quot; value=&quot;285&quot;/&gt;&lt;/object&gt;&lt;object type=&quot;3&quot; unique_id=&quot;10833&quot;&gt;&lt;property id=&quot;20148&quot; value=&quot;5&quot;/&gt;&lt;property id=&quot;20300&quot; value=&quot;Slide 22 - &amp;quot;Club / Boathouse&amp;quot;&quot;/&gt;&lt;property id=&quot;20307&quot; value=&quot;286&quot;/&gt;&lt;/object&gt;&lt;object type=&quot;3&quot; unique_id=&quot;11058&quot;&gt;&lt;property id=&quot;20148&quot; value=&quot;5&quot;/&gt;&lt;property id=&quot;20300&quot; value=&quot;Slide 5 - &amp;quot;Welfare&amp;quot;&quot;/&gt;&lt;property id=&quot;20307&quot; value=&quot;287&quot;/&gt;&lt;/object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astle Dore">
      <a:dk1>
        <a:srgbClr val="5F0060"/>
      </a:dk1>
      <a:lt1>
        <a:srgbClr val="FFFFFF"/>
      </a:lt1>
      <a:dk2>
        <a:srgbClr val="5F0060"/>
      </a:dk2>
      <a:lt2>
        <a:srgbClr val="F3F2DC"/>
      </a:lt2>
      <a:accent1>
        <a:srgbClr val="5F0060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FF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510</TotalTime>
  <Words>1759</Words>
  <Application>Microsoft Office PowerPoint</Application>
  <PresentationFormat>On-screen Show (4:3)</PresentationFormat>
  <Paragraphs>209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Clarity</vt:lpstr>
      <vt:lpstr>CASTLE DORE ROWING CLUB</vt:lpstr>
      <vt:lpstr>Welcome</vt:lpstr>
      <vt:lpstr>Club Officers</vt:lpstr>
      <vt:lpstr>Coaches</vt:lpstr>
      <vt:lpstr>Welfare</vt:lpstr>
      <vt:lpstr>Clothing</vt:lpstr>
      <vt:lpstr>Safety Notice Board</vt:lpstr>
      <vt:lpstr>Incidents</vt:lpstr>
      <vt:lpstr>Competence</vt:lpstr>
      <vt:lpstr>Training Alone</vt:lpstr>
      <vt:lpstr>Poor Visibility &amp; Night Rowing</vt:lpstr>
      <vt:lpstr>Navigation Rules</vt:lpstr>
      <vt:lpstr>Equipment</vt:lpstr>
      <vt:lpstr>Boat Storage</vt:lpstr>
      <vt:lpstr>Safety Equipment</vt:lpstr>
      <vt:lpstr>Safety Equipment</vt:lpstr>
      <vt:lpstr>First Aid</vt:lpstr>
      <vt:lpstr>Capsize</vt:lpstr>
      <vt:lpstr>Weather</vt:lpstr>
      <vt:lpstr>Cold Water Immersion</vt:lpstr>
      <vt:lpstr>Road &amp; Rail</vt:lpstr>
      <vt:lpstr>Club / Boathouse</vt:lpstr>
      <vt:lpstr>Boathouse: Fire Procedures</vt:lpstr>
      <vt:lpstr>Water Borne Diseases</vt:lpstr>
      <vt:lpstr>And finally…….Hygiene</vt:lpstr>
      <vt:lpstr>What’s next?</vt:lpstr>
      <vt:lpstr>Induction Acknowledgement Form</vt:lpstr>
    </vt:vector>
  </TitlesOfParts>
  <Company>Imerys Minerals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CASTLE DORE ROWING CLUB</dc:title>
  <dc:creator>SVale</dc:creator>
  <cp:lastModifiedBy>Anna Bloomer</cp:lastModifiedBy>
  <cp:revision>78</cp:revision>
  <dcterms:created xsi:type="dcterms:W3CDTF">2016-02-29T19:48:59Z</dcterms:created>
  <dcterms:modified xsi:type="dcterms:W3CDTF">2019-04-15T18:18:38Z</dcterms:modified>
</cp:coreProperties>
</file>